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Spline Sans"/>
      <p:bold r:id="rId16"/>
    </p:embeddedFont>
    <p:embeddedFont>
      <p:font typeface="Barlow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mh40KhoRipqorYYAvK/wzhZOn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arlow-regular.fntdata"/><Relationship Id="rId16" Type="http://schemas.openxmlformats.org/officeDocument/2006/relationships/font" Target="fonts/SplineSans-bold.fntdata"/><Relationship Id="rId5" Type="http://schemas.openxmlformats.org/officeDocument/2006/relationships/slide" Target="slides/slide1.xml"/><Relationship Id="rId19" Type="http://schemas.openxmlformats.org/officeDocument/2006/relationships/font" Target="fonts/Barlow-italic.fntdata"/><Relationship Id="rId6" Type="http://schemas.openxmlformats.org/officeDocument/2006/relationships/slide" Target="slides/slide2.xml"/><Relationship Id="rId18" Type="http://schemas.openxmlformats.org/officeDocument/2006/relationships/font" Target="fonts/Barl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881063" y="3374946"/>
            <a:ext cx="6109573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Zephyr Workshop – BLE</a:t>
            </a:r>
            <a:endParaRPr b="0" i="0" sz="4400" u="none" cap="none" strike="noStrike"/>
          </a:p>
        </p:txBody>
      </p:sp>
      <p:sp>
        <p:nvSpPr>
          <p:cNvPr id="62" name="Google Shape;62;p1"/>
          <p:cNvSpPr/>
          <p:nvPr/>
        </p:nvSpPr>
        <p:spPr>
          <a:xfrm>
            <a:off x="881063" y="4451747"/>
            <a:ext cx="73818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Two-board setup for hands-on BLE development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/>
          <p:nvPr/>
        </p:nvSpPr>
        <p:spPr>
          <a:xfrm>
            <a:off x="793671" y="623530"/>
            <a:ext cx="3553897" cy="409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550"/>
              <a:buFont typeface="Spline Sans"/>
              <a:buNone/>
            </a:pPr>
            <a:r>
              <a:rPr b="1" i="0" lang="en-US" sz="25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BLE Sample: Central HR</a:t>
            </a:r>
            <a:endParaRPr b="0" i="0" sz="2550" u="none" cap="none" strike="noStrike"/>
          </a:p>
        </p:txBody>
      </p:sp>
      <p:sp>
        <p:nvSpPr>
          <p:cNvPr id="198" name="Google Shape;198;p10"/>
          <p:cNvSpPr/>
          <p:nvPr/>
        </p:nvSpPr>
        <p:spPr>
          <a:xfrm>
            <a:off x="793671" y="1386602"/>
            <a:ext cx="634174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Path: samples/bluetooth/central_hr</a:t>
            </a:r>
            <a:endParaRPr b="0" i="0" sz="1600" u="none" cap="none" strike="noStrike"/>
          </a:p>
        </p:txBody>
      </p:sp>
      <p:sp>
        <p:nvSpPr>
          <p:cNvPr id="199" name="Google Shape;199;p10"/>
          <p:cNvSpPr/>
          <p:nvPr/>
        </p:nvSpPr>
        <p:spPr>
          <a:xfrm>
            <a:off x="793671" y="1732955"/>
            <a:ext cx="634174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Board: nrf52840dk/nrf52840</a:t>
            </a:r>
            <a:endParaRPr b="0" i="0" sz="1600" u="none" cap="none" strike="noStrike"/>
          </a:p>
        </p:txBody>
      </p:sp>
      <p:sp>
        <p:nvSpPr>
          <p:cNvPr id="200" name="Google Shape;200;p10"/>
          <p:cNvSpPr/>
          <p:nvPr/>
        </p:nvSpPr>
        <p:spPr>
          <a:xfrm>
            <a:off x="793671" y="2079308"/>
            <a:ext cx="634174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 </a:t>
            </a:r>
            <a:r>
              <a:rPr b="1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device_found</a:t>
            </a: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after the print add:</a:t>
            </a:r>
            <a:endParaRPr b="0" i="0" sz="1600" u="none" cap="none" strike="noStrike"/>
          </a:p>
        </p:txBody>
      </p:sp>
      <p:sp>
        <p:nvSpPr>
          <p:cNvPr id="201" name="Google Shape;201;p10"/>
          <p:cNvSpPr/>
          <p:nvPr/>
        </p:nvSpPr>
        <p:spPr>
          <a:xfrm>
            <a:off x="793671" y="2425660"/>
            <a:ext cx="634174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if (strncmp(dev, PERIPH_ADDR, 17) != 0)</a:t>
            </a:r>
            <a:endParaRPr b="0" i="0" sz="1800" u="none" cap="none" strike="noStrike"/>
          </a:p>
        </p:txBody>
      </p:sp>
      <p:sp>
        <p:nvSpPr>
          <p:cNvPr id="202" name="Google Shape;202;p10"/>
          <p:cNvSpPr/>
          <p:nvPr/>
        </p:nvSpPr>
        <p:spPr>
          <a:xfrm>
            <a:off x="793675" y="2853091"/>
            <a:ext cx="6341700" cy="16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8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lang="en-US" sz="1800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printk(" (not ours)\n");</a:t>
            </a:r>
            <a:endParaRPr sz="1800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lang="en-US" sz="1800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return;</a:t>
            </a:r>
            <a:endParaRPr b="0" i="0" sz="180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/>
          </a:p>
        </p:txBody>
      </p:sp>
      <p:sp>
        <p:nvSpPr>
          <p:cNvPr id="203" name="Google Shape;203;p10"/>
          <p:cNvSpPr/>
          <p:nvPr/>
        </p:nvSpPr>
        <p:spPr>
          <a:xfrm>
            <a:off x="793671" y="4671717"/>
            <a:ext cx="63417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-US" sz="180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printk("\n");</a:t>
            </a:r>
            <a:endParaRPr b="0" i="0" sz="1800" u="none" cap="none" strike="noStrike"/>
          </a:p>
        </p:txBody>
      </p:sp>
      <p:sp>
        <p:nvSpPr>
          <p:cNvPr id="204" name="Google Shape;204;p10"/>
          <p:cNvSpPr/>
          <p:nvPr/>
        </p:nvSpPr>
        <p:spPr>
          <a:xfrm>
            <a:off x="793671" y="5155763"/>
            <a:ext cx="6341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1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 </a:t>
            </a:r>
            <a:r>
              <a:rPr b="1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notify_func</a:t>
            </a: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:print the data[1]  instead of data</a:t>
            </a:r>
            <a:endParaRPr b="0" i="0" sz="1600" u="none" cap="none" strike="noStrike"/>
          </a:p>
        </p:txBody>
      </p:sp>
      <p:sp>
        <p:nvSpPr>
          <p:cNvPr id="205" name="Google Shape;205;p10"/>
          <p:cNvSpPr/>
          <p:nvPr/>
        </p:nvSpPr>
        <p:spPr>
          <a:xfrm>
            <a:off x="793671" y="5796915"/>
            <a:ext cx="63417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Barlow"/>
              <a:buChar char="•"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Build and flash</a:t>
            </a:r>
            <a:endParaRPr b="0" i="0" sz="1600" u="none" cap="none" strike="noStrike"/>
          </a:p>
        </p:txBody>
      </p:sp>
      <p:pic>
        <p:nvPicPr>
          <p:cNvPr descr="preencoded.png"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2604" y="1419701"/>
            <a:ext cx="6341745" cy="634174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/>
          <p:nvPr/>
        </p:nvSpPr>
        <p:spPr>
          <a:xfrm>
            <a:off x="793671" y="8092916"/>
            <a:ext cx="13043059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SzPts val="1150"/>
              <a:buFont typeface="Arial"/>
              <a:buNone/>
            </a:pPr>
            <a:r>
              <a:t/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/>
          <p:nvPr/>
        </p:nvSpPr>
        <p:spPr>
          <a:xfrm>
            <a:off x="881063" y="2329934"/>
            <a:ext cx="559474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Exercise Demo Steps</a:t>
            </a:r>
            <a:endParaRPr b="0" i="0" sz="4400" u="none" cap="none" strike="noStrike"/>
          </a:p>
        </p:txBody>
      </p:sp>
      <p:sp>
        <p:nvSpPr>
          <p:cNvPr id="214" name="Google Shape;214;p11"/>
          <p:cNvSpPr/>
          <p:nvPr/>
        </p:nvSpPr>
        <p:spPr>
          <a:xfrm>
            <a:off x="881063" y="3532703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Calibri"/>
              <a:buAutoNum type="arabicPeriod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Connect both boards to USB</a:t>
            </a:r>
            <a:endParaRPr b="0" i="0" sz="1950" u="none" cap="none" strike="noStrike"/>
          </a:p>
        </p:txBody>
      </p:sp>
      <p:sp>
        <p:nvSpPr>
          <p:cNvPr id="215" name="Google Shape;215;p11"/>
          <p:cNvSpPr/>
          <p:nvPr/>
        </p:nvSpPr>
        <p:spPr>
          <a:xfrm>
            <a:off x="881063" y="4023717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Calibri"/>
              <a:buAutoNum type="arabicPeriod" startAt="2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Flash peripheral_hr to nRF52DK</a:t>
            </a:r>
            <a:endParaRPr b="0" i="0" sz="1950" u="none" cap="none" strike="noStrike"/>
          </a:p>
        </p:txBody>
      </p:sp>
      <p:sp>
        <p:nvSpPr>
          <p:cNvPr id="216" name="Google Shape;216;p11"/>
          <p:cNvSpPr/>
          <p:nvPr/>
        </p:nvSpPr>
        <p:spPr>
          <a:xfrm>
            <a:off x="881063" y="4514731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Calibri"/>
              <a:buAutoNum type="arabicPeriod" startAt="3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Flash central_hr to nRF52840DK</a:t>
            </a:r>
            <a:endParaRPr b="0" i="0" sz="1950" u="none" cap="none" strike="noStrike"/>
          </a:p>
        </p:txBody>
      </p:sp>
      <p:sp>
        <p:nvSpPr>
          <p:cNvPr id="217" name="Google Shape;217;p11"/>
          <p:cNvSpPr/>
          <p:nvPr/>
        </p:nvSpPr>
        <p:spPr>
          <a:xfrm>
            <a:off x="881063" y="5005745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Calibri"/>
              <a:buAutoNum type="arabicPeriod" startAt="4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Open two terminals (e.g., minicom)</a:t>
            </a:r>
            <a:endParaRPr b="0" i="0" sz="1950" u="none" cap="none" strike="noStrike"/>
          </a:p>
        </p:txBody>
      </p:sp>
      <p:sp>
        <p:nvSpPr>
          <p:cNvPr id="218" name="Google Shape;218;p11"/>
          <p:cNvSpPr/>
          <p:nvPr/>
        </p:nvSpPr>
        <p:spPr>
          <a:xfrm>
            <a:off x="881063" y="5496758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Calibri"/>
              <a:buAutoNum type="arabicPeriod" startAt="5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Observe advertisement, connection, and data transfer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/>
          <p:nvPr/>
        </p:nvSpPr>
        <p:spPr>
          <a:xfrm>
            <a:off x="834747" y="655915"/>
            <a:ext cx="3445193" cy="43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74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700"/>
              <a:buFont typeface="Spline Sans"/>
              <a:buNone/>
            </a:pPr>
            <a:r>
              <a:rPr b="1" i="0" lang="en-US" sz="27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BLE?</a:t>
            </a:r>
            <a:endParaRPr b="0" i="0" sz="27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834747" y="1458516"/>
            <a:ext cx="6291382" cy="310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834747" y="1907977"/>
            <a:ext cx="6291382" cy="620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Bluetooth Low Energy = short-range, low-power wireless communication</a:t>
            </a:r>
            <a:endParaRPr b="0" i="0" sz="180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834747" y="2963227"/>
            <a:ext cx="6291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Used in wearables, sensors, smart home devices</a:t>
            </a:r>
            <a:endParaRPr b="0" i="0" sz="180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834747" y="3327440"/>
            <a:ext cx="6291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800"/>
              <a:buFont typeface="Barlow"/>
              <a:buChar char="•"/>
            </a:pPr>
            <a:r>
              <a:rPr b="0" i="0" lang="en-US" sz="18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Optimized for brief data exchange sessions</a:t>
            </a:r>
            <a:endParaRPr b="0" i="0" sz="1800" u="none" cap="none" strike="noStrike"/>
          </a:p>
        </p:txBody>
      </p:sp>
      <p:pic>
        <p:nvPicPr>
          <p:cNvPr descr="preencoded.png" id="73" name="Google Shape;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1891" y="1493401"/>
            <a:ext cx="6291382" cy="6291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881063" y="2029420"/>
            <a:ext cx="559474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BLE Roles in Zephyr</a:t>
            </a:r>
            <a:endParaRPr b="0" i="0" sz="4400" u="none" cap="none" strike="noStrike"/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063" y="3232190"/>
            <a:ext cx="4289346" cy="100703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1132761" y="4490918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Peripheral</a:t>
            </a:r>
            <a:endParaRPr b="0" i="0" sz="22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1132761" y="4991576"/>
            <a:ext cx="378594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Broadcasts services</a:t>
            </a:r>
            <a:endParaRPr b="0" i="0" sz="19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1132761" y="5545455"/>
            <a:ext cx="378594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Advertises availability</a:t>
            </a:r>
            <a:endParaRPr b="0" i="0" sz="1950" u="none" cap="none" strike="noStrike"/>
          </a:p>
        </p:txBody>
      </p:sp>
      <p:pic>
        <p:nvPicPr>
          <p:cNvPr descr="preencoded.png" id="84" name="Google Shape;8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0408" y="3232190"/>
            <a:ext cx="4289465" cy="100703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/>
          <p:nvPr/>
        </p:nvSpPr>
        <p:spPr>
          <a:xfrm>
            <a:off x="5422106" y="4490918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Central</a:t>
            </a:r>
            <a:endParaRPr b="0" i="0" sz="220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5422106" y="4991576"/>
            <a:ext cx="3786068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Scans for peripherals</a:t>
            </a:r>
            <a:endParaRPr b="0" i="0" sz="19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5422106" y="5545455"/>
            <a:ext cx="3786068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Initiates connections</a:t>
            </a:r>
            <a:endParaRPr b="0" i="0" sz="1950" u="none" cap="none" strike="noStrike"/>
          </a:p>
        </p:txBody>
      </p:sp>
      <p:pic>
        <p:nvPicPr>
          <p:cNvPr descr="preencoded.png" id="88" name="Google Shape;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9873" y="3232190"/>
            <a:ext cx="4289346" cy="100703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/>
          <p:nvPr/>
        </p:nvSpPr>
        <p:spPr>
          <a:xfrm>
            <a:off x="9711571" y="4490918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Data Exchange</a:t>
            </a:r>
            <a:endParaRPr b="0" i="0" sz="220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9711571" y="4991576"/>
            <a:ext cx="378594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Read/write/notify</a:t>
            </a:r>
            <a:endParaRPr b="0" i="0" sz="19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9711571" y="5545455"/>
            <a:ext cx="378594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GATT characteristics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"/>
          <p:cNvSpPr/>
          <p:nvPr/>
        </p:nvSpPr>
        <p:spPr>
          <a:xfrm>
            <a:off x="881063" y="2223254"/>
            <a:ext cx="6164461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Advertising &amp; Scanning</a:t>
            </a:r>
            <a:endParaRPr b="0" i="0" sz="44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881063" y="3300055"/>
            <a:ext cx="566380" cy="566380"/>
          </a:xfrm>
          <a:prstGeom prst="roundRect">
            <a:avLst>
              <a:gd fmla="val 66678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1699141" y="3381851"/>
            <a:ext cx="6563797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Peripheral broadcasts name &amp; UUID</a:t>
            </a:r>
            <a:endParaRPr b="0" i="0" sz="19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881063" y="4369951"/>
            <a:ext cx="566380" cy="566380"/>
          </a:xfrm>
          <a:prstGeom prst="roundRect">
            <a:avLst>
              <a:gd fmla="val 66678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1699141" y="4451747"/>
            <a:ext cx="6563797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Central scans and parses</a:t>
            </a:r>
            <a:endParaRPr b="0" i="0" sz="195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881063" y="5439847"/>
            <a:ext cx="566380" cy="566380"/>
          </a:xfrm>
          <a:prstGeom prst="roundRect">
            <a:avLst>
              <a:gd fmla="val 66678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1699141" y="5521642"/>
            <a:ext cx="6563797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Power vs interval tradeoffs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881063" y="1963460"/>
            <a:ext cx="6849666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Connection Process (GAP)</a:t>
            </a:r>
            <a:endParaRPr b="0" i="0" sz="4400" u="none" cap="none" strike="noStrike"/>
          </a:p>
        </p:txBody>
      </p:sp>
      <p:sp>
        <p:nvSpPr>
          <p:cNvPr id="111" name="Google Shape;111;p5"/>
          <p:cNvSpPr/>
          <p:nvPr/>
        </p:nvSpPr>
        <p:spPr>
          <a:xfrm>
            <a:off x="881063" y="3921443"/>
            <a:ext cx="4163616" cy="251698"/>
          </a:xfrm>
          <a:prstGeom prst="roundRect">
            <a:avLst>
              <a:gd fmla="val 150041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1132761" y="4424839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Advertising</a:t>
            </a:r>
            <a:endParaRPr b="0" i="0" sz="2200" u="none" cap="none" strike="noStrike"/>
          </a:p>
        </p:txBody>
      </p:sp>
      <p:sp>
        <p:nvSpPr>
          <p:cNvPr id="113" name="Google Shape;113;p5"/>
          <p:cNvSpPr/>
          <p:nvPr/>
        </p:nvSpPr>
        <p:spPr>
          <a:xfrm>
            <a:off x="1132761" y="4925497"/>
            <a:ext cx="366021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Peripheral broadcasts availability</a:t>
            </a:r>
            <a:endParaRPr b="0" i="0" sz="1950" u="none" cap="none" strike="noStrike"/>
          </a:p>
        </p:txBody>
      </p:sp>
      <p:sp>
        <p:nvSpPr>
          <p:cNvPr id="114" name="Google Shape;114;p5"/>
          <p:cNvSpPr/>
          <p:nvPr/>
        </p:nvSpPr>
        <p:spPr>
          <a:xfrm>
            <a:off x="5233392" y="3543776"/>
            <a:ext cx="4163616" cy="251698"/>
          </a:xfrm>
          <a:prstGeom prst="roundRect">
            <a:avLst>
              <a:gd fmla="val 150041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5485090" y="4047173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CONNECT_REQ</a:t>
            </a:r>
            <a:endParaRPr b="0" i="0" sz="2200" u="none" cap="none" strike="noStrike"/>
          </a:p>
        </p:txBody>
      </p:sp>
      <p:sp>
        <p:nvSpPr>
          <p:cNvPr id="116" name="Google Shape;116;p5"/>
          <p:cNvSpPr/>
          <p:nvPr/>
        </p:nvSpPr>
        <p:spPr>
          <a:xfrm>
            <a:off x="5485090" y="4547830"/>
            <a:ext cx="366021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Central initiates connection</a:t>
            </a:r>
            <a:endParaRPr b="0" i="0" sz="195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9585722" y="3166229"/>
            <a:ext cx="4163616" cy="251698"/>
          </a:xfrm>
          <a:prstGeom prst="roundRect">
            <a:avLst>
              <a:gd fmla="val 150041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9837420" y="3669625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Link Established</a:t>
            </a:r>
            <a:endParaRPr b="0" i="0" sz="220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9837420" y="4170283"/>
            <a:ext cx="3660219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Data exchange begins</a:t>
            </a:r>
            <a:endParaRPr b="0" i="0" sz="195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881063" y="5863233"/>
            <a:ext cx="128682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Parameters: interval, latency, timeout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6" name="Google Shape;1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147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881063" y="4093845"/>
            <a:ext cx="6349246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GAP and GATT Overview</a:t>
            </a:r>
            <a:endParaRPr b="0" i="0" sz="4400" u="none" cap="none" strike="noStrike"/>
          </a:p>
        </p:txBody>
      </p:sp>
      <p:sp>
        <p:nvSpPr>
          <p:cNvPr id="128" name="Google Shape;128;p6"/>
          <p:cNvSpPr/>
          <p:nvPr/>
        </p:nvSpPr>
        <p:spPr>
          <a:xfrm>
            <a:off x="881063" y="5422344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GAP</a:t>
            </a:r>
            <a:endParaRPr b="0" i="0" sz="2200" u="none" cap="none" strike="noStrike"/>
          </a:p>
        </p:txBody>
      </p:sp>
      <p:sp>
        <p:nvSpPr>
          <p:cNvPr id="129" name="Google Shape;129;p6"/>
          <p:cNvSpPr/>
          <p:nvPr/>
        </p:nvSpPr>
        <p:spPr>
          <a:xfrm>
            <a:off x="881063" y="6023729"/>
            <a:ext cx="61270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Generic Access Profile</a:t>
            </a:r>
            <a:endParaRPr b="0" i="0" sz="1950" u="none" cap="none" strike="noStrike"/>
          </a:p>
        </p:txBody>
      </p:sp>
      <p:sp>
        <p:nvSpPr>
          <p:cNvPr id="130" name="Google Shape;130;p6"/>
          <p:cNvSpPr/>
          <p:nvPr/>
        </p:nvSpPr>
        <p:spPr>
          <a:xfrm>
            <a:off x="881063" y="6653213"/>
            <a:ext cx="61270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Handles discovery &amp; connections</a:t>
            </a:r>
            <a:endParaRPr b="0" i="0" sz="1950" u="none" cap="none" strike="noStrike"/>
          </a:p>
        </p:txBody>
      </p:sp>
      <p:sp>
        <p:nvSpPr>
          <p:cNvPr id="131" name="Google Shape;131;p6"/>
          <p:cNvSpPr/>
          <p:nvPr/>
        </p:nvSpPr>
        <p:spPr>
          <a:xfrm>
            <a:off x="7629882" y="5422344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GATT</a:t>
            </a:r>
            <a:endParaRPr b="0" i="0" sz="2200" u="none" cap="none" strike="noStrike"/>
          </a:p>
        </p:txBody>
      </p:sp>
      <p:sp>
        <p:nvSpPr>
          <p:cNvPr id="132" name="Google Shape;132;p6"/>
          <p:cNvSpPr/>
          <p:nvPr/>
        </p:nvSpPr>
        <p:spPr>
          <a:xfrm>
            <a:off x="7629882" y="6023729"/>
            <a:ext cx="61270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Generic Attribute Profile</a:t>
            </a:r>
            <a:endParaRPr b="0" i="0" sz="195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7629882" y="6653213"/>
            <a:ext cx="61270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Data structure: services &amp; characteristics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9" name="Google Shape;1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881063" y="2223254"/>
            <a:ext cx="713017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Peripheral: Publishing Data</a:t>
            </a:r>
            <a:endParaRPr b="0" i="0" sz="4400" u="none" cap="none" strike="noStrike"/>
          </a:p>
        </p:txBody>
      </p:sp>
      <p:sp>
        <p:nvSpPr>
          <p:cNvPr id="141" name="Google Shape;141;p7"/>
          <p:cNvSpPr/>
          <p:nvPr/>
        </p:nvSpPr>
        <p:spPr>
          <a:xfrm>
            <a:off x="881063" y="3300055"/>
            <a:ext cx="566380" cy="566380"/>
          </a:xfrm>
          <a:prstGeom prst="roundRect">
            <a:avLst>
              <a:gd fmla="val 66678" name="adj"/>
            </a:avLst>
          </a:prstGeom>
          <a:solidFill>
            <a:srgbClr val="0A081B"/>
          </a:solidFill>
          <a:ln cap="flat" cmpd="sng" w="3047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1699141" y="3381851"/>
            <a:ext cx="6563797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 GATT services</a:t>
            </a:r>
            <a:endParaRPr b="0" i="0" sz="1950" u="none" cap="none" strike="noStrike"/>
          </a:p>
        </p:txBody>
      </p:sp>
      <p:sp>
        <p:nvSpPr>
          <p:cNvPr id="143" name="Google Shape;143;p7"/>
          <p:cNvSpPr/>
          <p:nvPr/>
        </p:nvSpPr>
        <p:spPr>
          <a:xfrm>
            <a:off x="881063" y="4369951"/>
            <a:ext cx="566380" cy="566380"/>
          </a:xfrm>
          <a:prstGeom prst="roundRect">
            <a:avLst>
              <a:gd fmla="val 66678" name="adj"/>
            </a:avLst>
          </a:prstGeom>
          <a:solidFill>
            <a:srgbClr val="0A081B"/>
          </a:solidFill>
          <a:ln cap="flat" cmpd="sng" w="3047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1699141" y="4451747"/>
            <a:ext cx="6563797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Heart Rate Service example</a:t>
            </a:r>
            <a:endParaRPr b="0" i="0" sz="1950" u="none" cap="none" strike="noStrike"/>
          </a:p>
        </p:txBody>
      </p:sp>
      <p:sp>
        <p:nvSpPr>
          <p:cNvPr id="145" name="Google Shape;145;p7"/>
          <p:cNvSpPr/>
          <p:nvPr/>
        </p:nvSpPr>
        <p:spPr>
          <a:xfrm>
            <a:off x="881063" y="5439847"/>
            <a:ext cx="566380" cy="566380"/>
          </a:xfrm>
          <a:prstGeom prst="roundRect">
            <a:avLst>
              <a:gd fmla="val 66678" name="adj"/>
            </a:avLst>
          </a:prstGeom>
          <a:solidFill>
            <a:srgbClr val="0A081B"/>
          </a:solidFill>
          <a:ln cap="flat" cmpd="sng" w="3047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699141" y="5521642"/>
            <a:ext cx="6563797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Notifications = async data push from server to client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/>
          <p:nvPr/>
        </p:nvSpPr>
        <p:spPr>
          <a:xfrm>
            <a:off x="881063" y="1002744"/>
            <a:ext cx="6870382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BLE Sample: Peripheral HR</a:t>
            </a:r>
            <a:endParaRPr b="0" i="0" sz="4400" u="none" cap="none" strike="noStrike"/>
          </a:p>
        </p:txBody>
      </p:sp>
      <p:sp>
        <p:nvSpPr>
          <p:cNvPr id="154" name="Google Shape;154;p8"/>
          <p:cNvSpPr/>
          <p:nvPr/>
        </p:nvSpPr>
        <p:spPr>
          <a:xfrm>
            <a:off x="881063" y="2079546"/>
            <a:ext cx="73818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950"/>
              <a:buFont typeface="Arial"/>
              <a:buNone/>
            </a:pPr>
            <a:r>
              <a:t/>
            </a:r>
            <a:endParaRPr b="0" i="0" sz="1950" u="none" cap="none" strike="noStrike"/>
          </a:p>
        </p:txBody>
      </p:sp>
      <p:sp>
        <p:nvSpPr>
          <p:cNvPr id="155" name="Google Shape;155;p8"/>
          <p:cNvSpPr/>
          <p:nvPr/>
        </p:nvSpPr>
        <p:spPr>
          <a:xfrm>
            <a:off x="881063" y="2765584"/>
            <a:ext cx="7381875" cy="50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Path: samples/bluetooth/peripheral_hr</a:t>
            </a:r>
            <a:endParaRPr b="0" i="0" sz="1950" u="none" cap="none" strike="noStrike"/>
          </a:p>
        </p:txBody>
      </p:sp>
      <p:sp>
        <p:nvSpPr>
          <p:cNvPr id="156" name="Google Shape;156;p8"/>
          <p:cNvSpPr/>
          <p:nvPr/>
        </p:nvSpPr>
        <p:spPr>
          <a:xfrm>
            <a:off x="881063" y="3357086"/>
            <a:ext cx="7381875" cy="50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Board: nrf52dk/nrf52832</a:t>
            </a:r>
            <a:endParaRPr b="0" i="0" sz="1950" u="none" cap="none" strike="noStrike"/>
          </a:p>
        </p:txBody>
      </p:sp>
      <p:sp>
        <p:nvSpPr>
          <p:cNvPr id="157" name="Google Shape;157;p8"/>
          <p:cNvSpPr/>
          <p:nvPr/>
        </p:nvSpPr>
        <p:spPr>
          <a:xfrm>
            <a:off x="881063" y="4143613"/>
            <a:ext cx="7381875" cy="1006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2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450"/>
              <a:buFont typeface="Consolas"/>
              <a:buNone/>
            </a:pPr>
            <a:r>
              <a:rPr b="0" i="0" lang="en-US" sz="24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west build -b nrf52dk/nrf52832 samples/bluetooth/peripheral_hr</a:t>
            </a:r>
            <a:endParaRPr b="0" i="0" sz="2450" u="none" cap="none" strike="noStrike"/>
          </a:p>
        </p:txBody>
      </p:sp>
      <p:sp>
        <p:nvSpPr>
          <p:cNvPr id="158" name="Google Shape;158;p8"/>
          <p:cNvSpPr/>
          <p:nvPr/>
        </p:nvSpPr>
        <p:spPr>
          <a:xfrm>
            <a:off x="881063" y="5433536"/>
            <a:ext cx="7381875" cy="503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24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450"/>
              <a:buFont typeface="Consolas"/>
              <a:buNone/>
            </a:pPr>
            <a:r>
              <a:rPr b="0" i="0" lang="en-US" sz="24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west flash</a:t>
            </a:r>
            <a:endParaRPr b="0" i="0" sz="2450" u="none" cap="none" strike="noStrike"/>
          </a:p>
        </p:txBody>
      </p:sp>
      <p:sp>
        <p:nvSpPr>
          <p:cNvPr id="159" name="Google Shape;159;p8"/>
          <p:cNvSpPr/>
          <p:nvPr/>
        </p:nvSpPr>
        <p:spPr>
          <a:xfrm>
            <a:off x="881063" y="6220063"/>
            <a:ext cx="7381875" cy="1006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Save the peripheral mac addr printed on the screen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/>
          <p:nvPr/>
        </p:nvSpPr>
        <p:spPr>
          <a:xfrm>
            <a:off x="881063" y="844868"/>
            <a:ext cx="4597956" cy="52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300"/>
              <a:buFont typeface="Spline Sans"/>
              <a:buNone/>
            </a:pPr>
            <a:r>
              <a:rPr b="1" i="0" lang="en-US" sz="33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Central: Receiving Data</a:t>
            </a:r>
            <a:endParaRPr b="0" i="0" sz="3300" u="none" cap="none" strike="noStrike"/>
          </a:p>
        </p:txBody>
      </p:sp>
      <p:sp>
        <p:nvSpPr>
          <p:cNvPr id="166" name="Google Shape;166;p9"/>
          <p:cNvSpPr/>
          <p:nvPr/>
        </p:nvSpPr>
        <p:spPr>
          <a:xfrm>
            <a:off x="7303770" y="1746885"/>
            <a:ext cx="22860" cy="5637848"/>
          </a:xfrm>
          <a:prstGeom prst="roundRect">
            <a:avLst>
              <a:gd fmla="val 1239004" name="adj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"/>
          <p:cNvSpPr/>
          <p:nvPr/>
        </p:nvSpPr>
        <p:spPr>
          <a:xfrm>
            <a:off x="6559272" y="1947862"/>
            <a:ext cx="566380" cy="22860"/>
          </a:xfrm>
          <a:prstGeom prst="roundRect">
            <a:avLst>
              <a:gd fmla="val 1239004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"/>
          <p:cNvSpPr/>
          <p:nvPr/>
        </p:nvSpPr>
        <p:spPr>
          <a:xfrm>
            <a:off x="7102793" y="1746885"/>
            <a:ext cx="424815" cy="424815"/>
          </a:xfrm>
          <a:prstGeom prst="roundRect">
            <a:avLst>
              <a:gd fmla="val 66673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"/>
          <p:cNvSpPr/>
          <p:nvPr/>
        </p:nvSpPr>
        <p:spPr>
          <a:xfrm>
            <a:off x="7189351" y="1801951"/>
            <a:ext cx="251698" cy="314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1</a:t>
            </a:r>
            <a:endParaRPr b="0" i="0" sz="1950" u="none" cap="none" strike="noStrike"/>
          </a:p>
        </p:txBody>
      </p:sp>
      <p:sp>
        <p:nvSpPr>
          <p:cNvPr id="170" name="Google Shape;170;p9"/>
          <p:cNvSpPr/>
          <p:nvPr/>
        </p:nvSpPr>
        <p:spPr>
          <a:xfrm>
            <a:off x="4273153" y="1811774"/>
            <a:ext cx="2098000" cy="26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Scan</a:t>
            </a:r>
            <a:endParaRPr b="0" i="0" sz="1800" u="none" cap="none" strike="noStrike"/>
          </a:p>
        </p:txBody>
      </p:sp>
      <p:sp>
        <p:nvSpPr>
          <p:cNvPr id="171" name="Google Shape;171;p9"/>
          <p:cNvSpPr/>
          <p:nvPr/>
        </p:nvSpPr>
        <p:spPr>
          <a:xfrm>
            <a:off x="881063" y="2187178"/>
            <a:ext cx="5490091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Find Heart Rate Service advertisers</a:t>
            </a:r>
            <a:endParaRPr b="0" i="0" sz="1600" u="none" cap="none" strike="noStrike"/>
          </a:p>
        </p:txBody>
      </p:sp>
      <p:sp>
        <p:nvSpPr>
          <p:cNvPr id="172" name="Google Shape;172;p9"/>
          <p:cNvSpPr/>
          <p:nvPr/>
        </p:nvSpPr>
        <p:spPr>
          <a:xfrm>
            <a:off x="7504748" y="3080623"/>
            <a:ext cx="566380" cy="22860"/>
          </a:xfrm>
          <a:prstGeom prst="roundRect">
            <a:avLst>
              <a:gd fmla="val 1239004" name="adj"/>
            </a:avLst>
          </a:prstGeom>
          <a:solidFill>
            <a:srgbClr val="29D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9"/>
          <p:cNvSpPr/>
          <p:nvPr/>
        </p:nvSpPr>
        <p:spPr>
          <a:xfrm>
            <a:off x="7102793" y="2879646"/>
            <a:ext cx="424815" cy="424815"/>
          </a:xfrm>
          <a:prstGeom prst="roundRect">
            <a:avLst>
              <a:gd fmla="val 66673" name="adj"/>
            </a:avLst>
          </a:prstGeom>
          <a:solidFill>
            <a:srgbClr val="0A081B"/>
          </a:solidFill>
          <a:ln cap="flat" cmpd="sng" w="22850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"/>
          <p:cNvSpPr/>
          <p:nvPr/>
        </p:nvSpPr>
        <p:spPr>
          <a:xfrm>
            <a:off x="7189351" y="2934712"/>
            <a:ext cx="251698" cy="314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2</a:t>
            </a:r>
            <a:endParaRPr b="0" i="0" sz="1950" u="none" cap="none" strike="noStrike"/>
          </a:p>
        </p:txBody>
      </p:sp>
      <p:sp>
        <p:nvSpPr>
          <p:cNvPr id="175" name="Google Shape;175;p9"/>
          <p:cNvSpPr/>
          <p:nvPr/>
        </p:nvSpPr>
        <p:spPr>
          <a:xfrm>
            <a:off x="8259247" y="2944535"/>
            <a:ext cx="2098000" cy="26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Connect</a:t>
            </a:r>
            <a:endParaRPr b="0" i="0" sz="1800" u="none" cap="none" strike="noStrike"/>
          </a:p>
        </p:txBody>
      </p:sp>
      <p:sp>
        <p:nvSpPr>
          <p:cNvPr id="176" name="Google Shape;176;p9"/>
          <p:cNvSpPr/>
          <p:nvPr/>
        </p:nvSpPr>
        <p:spPr>
          <a:xfrm>
            <a:off x="8259247" y="3319939"/>
            <a:ext cx="5490091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Establish link with peripheral</a:t>
            </a:r>
            <a:endParaRPr b="0" i="0" sz="1600" u="none" cap="none" strike="noStrike"/>
          </a:p>
        </p:txBody>
      </p:sp>
      <p:sp>
        <p:nvSpPr>
          <p:cNvPr id="177" name="Google Shape;177;p9"/>
          <p:cNvSpPr/>
          <p:nvPr/>
        </p:nvSpPr>
        <p:spPr>
          <a:xfrm>
            <a:off x="6559272" y="4057055"/>
            <a:ext cx="566380" cy="22860"/>
          </a:xfrm>
          <a:prstGeom prst="roundRect">
            <a:avLst>
              <a:gd fmla="val 1239004" name="adj"/>
            </a:avLst>
          </a:prstGeom>
          <a:solidFill>
            <a:srgbClr val="37A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7102793" y="3856077"/>
            <a:ext cx="424815" cy="424815"/>
          </a:xfrm>
          <a:prstGeom prst="roundRect">
            <a:avLst>
              <a:gd fmla="val 66673" name="adj"/>
            </a:avLst>
          </a:prstGeom>
          <a:solidFill>
            <a:srgbClr val="0A081B"/>
          </a:solidFill>
          <a:ln cap="flat" cmpd="sng" w="22850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>
            <a:off x="7189351" y="3911144"/>
            <a:ext cx="251698" cy="314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3</a:t>
            </a:r>
            <a:endParaRPr b="0" i="0" sz="1950" u="none" cap="none" strike="noStrike"/>
          </a:p>
        </p:txBody>
      </p:sp>
      <p:sp>
        <p:nvSpPr>
          <p:cNvPr id="180" name="Google Shape;180;p9"/>
          <p:cNvSpPr/>
          <p:nvPr/>
        </p:nvSpPr>
        <p:spPr>
          <a:xfrm>
            <a:off x="4273153" y="3920966"/>
            <a:ext cx="2098000" cy="26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Discover</a:t>
            </a:r>
            <a:endParaRPr b="0" i="0" sz="1800" u="none" cap="none" strike="noStrike"/>
          </a:p>
        </p:txBody>
      </p:sp>
      <p:sp>
        <p:nvSpPr>
          <p:cNvPr id="181" name="Google Shape;181;p9"/>
          <p:cNvSpPr/>
          <p:nvPr/>
        </p:nvSpPr>
        <p:spPr>
          <a:xfrm>
            <a:off x="881063" y="4296370"/>
            <a:ext cx="5490091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Find services &amp; characteristics</a:t>
            </a:r>
            <a:endParaRPr b="0" i="0" sz="1600" u="none" cap="none" strike="noStrike"/>
          </a:p>
        </p:txBody>
      </p:sp>
      <p:sp>
        <p:nvSpPr>
          <p:cNvPr id="182" name="Google Shape;182;p9"/>
          <p:cNvSpPr/>
          <p:nvPr/>
        </p:nvSpPr>
        <p:spPr>
          <a:xfrm>
            <a:off x="7504748" y="5033605"/>
            <a:ext cx="566380" cy="22860"/>
          </a:xfrm>
          <a:prstGeom prst="roundRect">
            <a:avLst>
              <a:gd fmla="val 1239004" name="adj"/>
            </a:avLst>
          </a:prstGeom>
          <a:solidFill>
            <a:srgbClr val="091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7102793" y="4832628"/>
            <a:ext cx="424815" cy="424815"/>
          </a:xfrm>
          <a:prstGeom prst="roundRect">
            <a:avLst>
              <a:gd fmla="val 66673" name="adj"/>
            </a:avLst>
          </a:prstGeom>
          <a:solidFill>
            <a:srgbClr val="0A081B"/>
          </a:solidFill>
          <a:ln cap="flat" cmpd="sng" w="22850">
            <a:solidFill>
              <a:srgbClr val="091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>
            <a:off x="7189351" y="4887694"/>
            <a:ext cx="251698" cy="314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4</a:t>
            </a:r>
            <a:endParaRPr b="0" i="0" sz="1950" u="none" cap="none" strike="noStrike"/>
          </a:p>
        </p:txBody>
      </p:sp>
      <p:sp>
        <p:nvSpPr>
          <p:cNvPr id="185" name="Google Shape;185;p9"/>
          <p:cNvSpPr/>
          <p:nvPr/>
        </p:nvSpPr>
        <p:spPr>
          <a:xfrm>
            <a:off x="8259247" y="4897517"/>
            <a:ext cx="2098000" cy="26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Subscribe</a:t>
            </a:r>
            <a:endParaRPr b="0" i="0" sz="1800" u="none" cap="none" strike="noStrike"/>
          </a:p>
        </p:txBody>
      </p:sp>
      <p:sp>
        <p:nvSpPr>
          <p:cNvPr id="186" name="Google Shape;186;p9"/>
          <p:cNvSpPr/>
          <p:nvPr/>
        </p:nvSpPr>
        <p:spPr>
          <a:xfrm>
            <a:off x="8259247" y="5272921"/>
            <a:ext cx="5490091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Enable notifications</a:t>
            </a:r>
            <a:endParaRPr b="0" i="0" sz="1600" u="none" cap="none" strike="noStrike"/>
          </a:p>
        </p:txBody>
      </p:sp>
      <p:sp>
        <p:nvSpPr>
          <p:cNvPr id="187" name="Google Shape;187;p9"/>
          <p:cNvSpPr/>
          <p:nvPr/>
        </p:nvSpPr>
        <p:spPr>
          <a:xfrm>
            <a:off x="6559272" y="6010156"/>
            <a:ext cx="566380" cy="22860"/>
          </a:xfrm>
          <a:prstGeom prst="roundRect">
            <a:avLst>
              <a:gd fmla="val 1239004" name="adj"/>
            </a:avLst>
          </a:prstGeom>
          <a:solidFill>
            <a:srgbClr val="16FF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"/>
          <p:cNvSpPr/>
          <p:nvPr/>
        </p:nvSpPr>
        <p:spPr>
          <a:xfrm>
            <a:off x="7102793" y="5809178"/>
            <a:ext cx="424815" cy="424815"/>
          </a:xfrm>
          <a:prstGeom prst="roundRect">
            <a:avLst>
              <a:gd fmla="val 66673" name="adj"/>
            </a:avLst>
          </a:prstGeom>
          <a:solidFill>
            <a:srgbClr val="0A081B"/>
          </a:solidFill>
          <a:ln cap="flat" cmpd="sng" w="22850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"/>
          <p:cNvSpPr/>
          <p:nvPr/>
        </p:nvSpPr>
        <p:spPr>
          <a:xfrm>
            <a:off x="7189351" y="5864245"/>
            <a:ext cx="251698" cy="314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5</a:t>
            </a:r>
            <a:endParaRPr b="0" i="0" sz="1950" u="none" cap="none" strike="noStrike"/>
          </a:p>
        </p:txBody>
      </p:sp>
      <p:sp>
        <p:nvSpPr>
          <p:cNvPr id="190" name="Google Shape;190;p9"/>
          <p:cNvSpPr/>
          <p:nvPr/>
        </p:nvSpPr>
        <p:spPr>
          <a:xfrm>
            <a:off x="4273153" y="5874067"/>
            <a:ext cx="2098000" cy="262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50"/>
              <a:buFont typeface="Spline Sans"/>
              <a:buNone/>
            </a:pPr>
            <a:r>
              <a:rPr b="1" i="0" lang="en-US" sz="18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Receive</a:t>
            </a:r>
            <a:endParaRPr b="0" i="0" sz="1800" u="none" cap="none" strike="noStrike"/>
          </a:p>
        </p:txBody>
      </p:sp>
      <p:sp>
        <p:nvSpPr>
          <p:cNvPr id="191" name="Google Shape;191;p9"/>
          <p:cNvSpPr/>
          <p:nvPr/>
        </p:nvSpPr>
        <p:spPr>
          <a:xfrm>
            <a:off x="881063" y="6249472"/>
            <a:ext cx="5490091" cy="302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6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Process heart rate data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2025-07-03T15:43:08Z</dcterms:created>
</cp:coreProperties>
</file>